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83" r:id="rId4"/>
    <p:sldId id="294" r:id="rId5"/>
    <p:sldId id="282" r:id="rId6"/>
    <p:sldId id="262" r:id="rId7"/>
    <p:sldId id="263" r:id="rId8"/>
    <p:sldId id="261" r:id="rId9"/>
    <p:sldId id="264" r:id="rId10"/>
    <p:sldId id="265" r:id="rId11"/>
    <p:sldId id="298" r:id="rId12"/>
    <p:sldId id="279" r:id="rId13"/>
    <p:sldId id="266" r:id="rId14"/>
    <p:sldId id="292" r:id="rId15"/>
    <p:sldId id="267" r:id="rId16"/>
    <p:sldId id="280" r:id="rId17"/>
    <p:sldId id="299" r:id="rId18"/>
    <p:sldId id="293" r:id="rId19"/>
    <p:sldId id="287" r:id="rId20"/>
    <p:sldId id="296" r:id="rId21"/>
    <p:sldId id="297" r:id="rId22"/>
  </p:sldIdLst>
  <p:sldSz cx="9144000" cy="6858000" type="overhead"/>
  <p:notesSz cx="6858000" cy="9180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CC2D"/>
    <a:srgbClr val="CCFF99"/>
    <a:srgbClr val="FFFF99"/>
    <a:srgbClr val="FFFFFF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810"/>
  </p:normalViewPr>
  <p:slideViewPr>
    <p:cSldViewPr>
      <p:cViewPr>
        <p:scale>
          <a:sx n="60" d="100"/>
          <a:sy n="60" d="100"/>
        </p:scale>
        <p:origin x="3680" y="1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78"/>
      </p:cViewPr>
      <p:guideLst>
        <p:guide orient="horz" pos="289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Curriculum Night 2001-2002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5DFFB04-3365-BE47-A03D-056E41D33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53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EE3E1CA-42DD-714A-AE90-5A9B6A5C0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88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610BA6-C649-C740-B141-AFCA95D3B49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AADB9-3B53-C741-BE4B-2FBACD454D9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E1CA-42DD-714A-AE90-5A9B6A5C0F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09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92EF7D-7B3D-A24A-99B0-E13FC9F3D9E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2DFA-FF39-2A4B-BFCC-175676ABCC6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evaluation scale</a:t>
            </a:r>
          </a:p>
          <a:p>
            <a:pPr>
              <a:defRPr/>
            </a:pPr>
            <a:r>
              <a:rPr lang="en-US" smtClean="0">
                <a:cs typeface="+mn-cs"/>
              </a:rPr>
              <a:t>Easy grade pro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E1CA-42DD-714A-AE90-5A9B6A5C0F7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44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A1DB4-4A3B-7C48-B6D3-C981830BEA5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B4B256-2B33-FA45-96D9-1ECCBB5896C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E1CA-42DD-714A-AE90-5A9B6A5C0F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18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E1CA-42DD-714A-AE90-5A9B6A5C0F7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E1CA-42DD-714A-AE90-5A9B6A5C0F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64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D4C1E-4204-D342-B7D5-EA8236BA8B5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E1CA-42DD-714A-AE90-5A9B6A5C0F7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74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085A7-B188-6D4F-ABCF-4911D1DDC92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476DD1-E079-2B40-B77C-CDF4D826DA6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E1CA-42DD-714A-AE90-5A9B6A5C0F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0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395DCD-CE95-F14E-A437-0CE5B86EE04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A2FE4B-6CE8-AA4E-8036-726B7F8BCA8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6F3A21-BD0A-BC47-A1D8-03659FF2DF1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D552A-0C4C-AB4B-AB22-4A48273538A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663724-979B-3D40-AB3D-ABF41F6C487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429A4-0D87-4048-A258-3352775706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4644E-D583-5248-B11F-E5F21A877F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4644E-D583-5248-B11F-E5F21A877F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4644E-D583-5248-B11F-E5F21A877F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4644E-D583-5248-B11F-E5F21A877F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4644E-D583-5248-B11F-E5F21A877F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58E10-09E1-9D4F-9318-9460F0AF28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CF219-CB48-1749-B561-440D38D8F4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485B8-C2C7-3F46-9FF4-75E867BE2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1C0DC-AE3E-6A4A-9EF0-B53995C5D4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0DA9E-D624-0B48-A750-135C7914CB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7F1DE-9211-1742-8B0A-DA9F7AD9A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65806-D3FA-E44C-BCDE-BFCEE68CA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54DB0-E8CB-0843-B41D-255F3CFFE6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9A52-B489-6747-9CC1-2E98A1A50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307AE-3D84-D448-B12D-29D4825D2F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CF369-BACA-8348-A537-A517E2EE39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B24644E-D583-5248-B11F-E5F21A877F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9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1524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latin typeface="Candara" charset="0"/>
              </a:rPr>
              <a:t>Curriculum Night </a:t>
            </a:r>
            <a:r>
              <a:rPr lang="en-US" dirty="0" smtClean="0">
                <a:latin typeface="Candara" charset="0"/>
              </a:rPr>
              <a:t/>
            </a:r>
            <a:br>
              <a:rPr lang="en-US" dirty="0" smtClean="0">
                <a:latin typeface="Candara" charset="0"/>
              </a:rPr>
            </a:br>
            <a:r>
              <a:rPr lang="en-US" dirty="0" smtClean="0">
                <a:latin typeface="Candara" charset="0"/>
              </a:rPr>
              <a:t>2019-2020</a:t>
            </a:r>
            <a:endParaRPr lang="en-US" dirty="0">
              <a:latin typeface="Candara" charset="0"/>
            </a:endParaRPr>
          </a:p>
        </p:txBody>
      </p:sp>
      <p:sp>
        <p:nvSpPr>
          <p:cNvPr id="16386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2462497"/>
            <a:ext cx="9144000" cy="1752600"/>
          </a:xfrm>
        </p:spPr>
        <p:txBody>
          <a:bodyPr/>
          <a:lstStyle/>
          <a:p>
            <a:pPr algn="ctr" eaLnBrk="1" hangingPunct="1"/>
            <a:r>
              <a:rPr lang="en-US" sz="7200" dirty="0">
                <a:solidFill>
                  <a:schemeClr val="hlink"/>
                </a:solidFill>
                <a:latin typeface="Lucida Handwriting" charset="0"/>
              </a:rPr>
              <a:t>WELCOME</a:t>
            </a: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64B7FF-DBF4-C843-B609-7558A4EB1EAE}" type="slidenum">
              <a:rPr lang="en-US" sz="1000">
                <a:solidFill>
                  <a:schemeClr val="tx2"/>
                </a:solidFill>
              </a:rPr>
              <a:pPr/>
              <a:t>1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4215097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200" dirty="0">
                <a:latin typeface="Times New Roman" charset="0"/>
                <a:cs typeface="+mn-cs"/>
              </a:rPr>
              <a:t>Ms. Kristine </a:t>
            </a:r>
            <a:r>
              <a:rPr lang="en-US" sz="3200" dirty="0" smtClean="0">
                <a:latin typeface="Times New Roman" charset="0"/>
                <a:cs typeface="+mn-cs"/>
              </a:rPr>
              <a:t>Kelley</a:t>
            </a:r>
            <a:endParaRPr lang="en-US" sz="3200" dirty="0">
              <a:latin typeface="Times New Roman" charset="0"/>
              <a:cs typeface="+mn-cs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dirty="0" smtClean="0">
                <a:latin typeface="Times New Roman" charset="0"/>
                <a:cs typeface="+mn-cs"/>
              </a:rPr>
              <a:t>Fifth </a:t>
            </a:r>
            <a:r>
              <a:rPr lang="en-US" sz="3200" dirty="0">
                <a:latin typeface="Times New Roman" charset="0"/>
                <a:cs typeface="+mn-cs"/>
              </a:rPr>
              <a:t>Grade Teacher	</a:t>
            </a:r>
            <a:endParaRPr lang="en-US" sz="3200" dirty="0" smtClean="0">
              <a:latin typeface="Times New Roman" charset="0"/>
              <a:cs typeface="+mn-cs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i="1" dirty="0" smtClean="0">
                <a:latin typeface="Times New Roman" charset="0"/>
                <a:cs typeface="+mn-cs"/>
              </a:rPr>
              <a:t>St</a:t>
            </a:r>
            <a:r>
              <a:rPr lang="en-US" sz="3200" i="1" dirty="0">
                <a:latin typeface="Times New Roman" charset="0"/>
                <a:cs typeface="+mn-cs"/>
              </a:rPr>
              <a:t>. John School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Science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7391400" cy="4114800"/>
          </a:xfrm>
        </p:spPr>
        <p:txBody>
          <a:bodyPr/>
          <a:lstStyle/>
          <a:p>
            <a:pPr marL="0" indent="0" eaLnBrk="1" hangingPunct="1">
              <a:buFont typeface="Symbol" charset="0"/>
              <a:buNone/>
              <a:defRPr/>
            </a:pPr>
            <a:r>
              <a:rPr lang="en-US" sz="2400" dirty="0" smtClean="0">
                <a:latin typeface="Candara" charset="0"/>
              </a:rPr>
              <a:t>HMH Science Dimensions Text-Next Gen standards</a:t>
            </a:r>
          </a:p>
          <a:p>
            <a:pPr eaLnBrk="1" hangingPunct="1">
              <a:defRPr/>
            </a:pPr>
            <a:r>
              <a:rPr lang="en-US" sz="2400" dirty="0" smtClean="0">
                <a:latin typeface="Candara" charset="0"/>
              </a:rPr>
              <a:t>Matter </a:t>
            </a:r>
            <a:r>
              <a:rPr lang="en-US" sz="2400" dirty="0">
                <a:latin typeface="Candara" charset="0"/>
              </a:rPr>
              <a:t>and Its Interactions</a:t>
            </a:r>
          </a:p>
          <a:p>
            <a:pPr eaLnBrk="1" hangingPunct="1">
              <a:defRPr/>
            </a:pPr>
            <a:r>
              <a:rPr lang="en-US" sz="2400" dirty="0">
                <a:latin typeface="Candara" charset="0"/>
              </a:rPr>
              <a:t>Motion and Stability</a:t>
            </a:r>
          </a:p>
          <a:p>
            <a:pPr eaLnBrk="1" hangingPunct="1">
              <a:defRPr/>
            </a:pPr>
            <a:r>
              <a:rPr lang="en-US" sz="2400" dirty="0">
                <a:latin typeface="Candara" charset="0"/>
              </a:rPr>
              <a:t>Molecules to Organisms</a:t>
            </a:r>
          </a:p>
          <a:p>
            <a:pPr eaLnBrk="1" hangingPunct="1">
              <a:defRPr/>
            </a:pPr>
            <a:r>
              <a:rPr lang="en-US" sz="2400" dirty="0">
                <a:latin typeface="Candara" charset="0"/>
              </a:rPr>
              <a:t>Earth and Human </a:t>
            </a:r>
            <a:r>
              <a:rPr lang="en-US" sz="2400" dirty="0" smtClean="0">
                <a:latin typeface="Candara" charset="0"/>
              </a:rPr>
              <a:t>Activity</a:t>
            </a:r>
            <a:endParaRPr lang="en-US" sz="2400" dirty="0">
              <a:latin typeface="Candara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Candara" charset="0"/>
              </a:rPr>
              <a:t>Ecosystems and </a:t>
            </a:r>
            <a:r>
              <a:rPr lang="en-US" sz="2400" dirty="0" smtClean="0">
                <a:latin typeface="Candara" charset="0"/>
              </a:rPr>
              <a:t>Energy</a:t>
            </a:r>
          </a:p>
          <a:p>
            <a:pPr eaLnBrk="1" hangingPunct="1">
              <a:defRPr/>
            </a:pPr>
            <a:r>
              <a:rPr lang="en-US" sz="2400" dirty="0" smtClean="0">
                <a:latin typeface="Candara" charset="0"/>
              </a:rPr>
              <a:t>Earth’s Place in the Universe</a:t>
            </a:r>
          </a:p>
          <a:p>
            <a:pPr marL="0" indent="0" eaLnBrk="1" hangingPunct="1">
              <a:buFont typeface="Symbol" charset="0"/>
              <a:buNone/>
              <a:defRPr/>
            </a:pPr>
            <a:endParaRPr lang="en-US" dirty="0" smtClean="0">
              <a:latin typeface="Candara" charset="0"/>
            </a:endParaRPr>
          </a:p>
          <a:p>
            <a:pPr marL="0" indent="0" eaLnBrk="1" hangingPunct="1">
              <a:buFont typeface="Symbol" charset="0"/>
              <a:buNone/>
              <a:defRPr/>
            </a:pPr>
            <a:endParaRPr lang="en-US" dirty="0">
              <a:latin typeface="Candara" charset="0"/>
            </a:endParaRP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E03E48-9962-C64F-BE5F-724D5223A481}" type="slidenum">
              <a:rPr lang="en-US" sz="1000">
                <a:solidFill>
                  <a:schemeClr val="tx2"/>
                </a:solidFill>
              </a:rPr>
              <a:pPr/>
              <a:t>10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36868" name="Picture 9" descr="j03010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23" y="784800"/>
            <a:ext cx="6096000" cy="1143000"/>
          </a:xfrm>
        </p:spPr>
        <p:txBody>
          <a:bodyPr/>
          <a:lstStyle/>
          <a:p>
            <a:r>
              <a:rPr lang="en-US" dirty="0" smtClean="0"/>
              <a:t>STEM Integration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485B8-C2C7-3F46-9FF4-75E867BE29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7199"/>
            <a:ext cx="2813538" cy="121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323" y="1720228"/>
            <a:ext cx="7423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GOALS:</a:t>
            </a:r>
          </a:p>
          <a:p>
            <a:pPr marL="342900" indent="-342900">
              <a:buFont typeface="Wingdings" charset="2"/>
              <a:buChar char="v"/>
            </a:pPr>
            <a:r>
              <a:rPr lang="en-US" dirty="0"/>
              <a:t>D</a:t>
            </a:r>
            <a:r>
              <a:rPr lang="en-US" dirty="0" smtClean="0"/>
              <a:t>evelop critical thinking skills</a:t>
            </a:r>
          </a:p>
          <a:p>
            <a:pPr marL="342900" indent="-342900">
              <a:buFont typeface="Wingdings" charset="2"/>
              <a:buChar char="v"/>
            </a:pPr>
            <a:r>
              <a:rPr lang="en-US" dirty="0"/>
              <a:t>F</a:t>
            </a:r>
            <a:r>
              <a:rPr lang="en-US" dirty="0" smtClean="0"/>
              <a:t>acilitate a hands-on-learning environment</a:t>
            </a:r>
          </a:p>
          <a:p>
            <a:pPr marL="342900" indent="-342900">
              <a:buFont typeface="Wingdings" charset="2"/>
              <a:buChar char="v"/>
            </a:pPr>
            <a:r>
              <a:rPr lang="en-US" dirty="0"/>
              <a:t>M</a:t>
            </a:r>
            <a:r>
              <a:rPr lang="en-US" dirty="0" smtClean="0"/>
              <a:t>eet </a:t>
            </a:r>
            <a:r>
              <a:rPr lang="en-US" dirty="0"/>
              <a:t>the Next Gen standards by integrating Science, Technology, Engineering, and Math</a:t>
            </a:r>
          </a:p>
          <a:p>
            <a:pPr marL="342900" indent="-342900">
              <a:buFont typeface="Wingdings" charset="2"/>
              <a:buChar char="v"/>
            </a:pPr>
            <a:r>
              <a:rPr lang="en-US" dirty="0" smtClean="0"/>
              <a:t>Use best practices in teaching and learning</a:t>
            </a:r>
          </a:p>
          <a:p>
            <a:pPr marL="342900" indent="-342900">
              <a:buFont typeface="Wingdings" charset="2"/>
              <a:buChar char="v"/>
            </a:pPr>
            <a:endParaRPr lang="en-US" dirty="0"/>
          </a:p>
          <a:p>
            <a:r>
              <a:rPr lang="en-US" dirty="0" smtClean="0"/>
              <a:t>HOW?</a:t>
            </a:r>
          </a:p>
          <a:p>
            <a:pPr marL="342900" indent="-342900">
              <a:buFont typeface="Wingdings" charset="2"/>
              <a:buChar char="v"/>
            </a:pPr>
            <a:r>
              <a:rPr lang="en-US" dirty="0" smtClean="0"/>
              <a:t>Three fascinating, fun, fully integrated units a year</a:t>
            </a:r>
            <a:endParaRPr lang="en-US" dirty="0"/>
          </a:p>
          <a:p>
            <a:pPr marL="342900" indent="-342900">
              <a:buFont typeface="Wingdings" charset="2"/>
              <a:buChar char="v"/>
            </a:pPr>
            <a:r>
              <a:rPr lang="en-US" dirty="0" smtClean="0"/>
              <a:t>St. John’s Makerspace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2" t="15679" r="6585" b="14568"/>
          <a:stretch/>
        </p:blipFill>
        <p:spPr>
          <a:xfrm rot="5400000">
            <a:off x="6870250" y="2090950"/>
            <a:ext cx="2124698" cy="15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ndara" charset="0"/>
              </a:rPr>
              <a:t>Technology</a:t>
            </a:r>
          </a:p>
        </p:txBody>
      </p:sp>
      <p:sp>
        <p:nvSpPr>
          <p:cNvPr id="38913" name="Rectangle 3"/>
          <p:cNvSpPr>
            <a:spLocks noGrp="1" noChangeArrowheads="1"/>
          </p:cNvSpPr>
          <p:nvPr>
            <p:ph idx="1"/>
          </p:nvPr>
        </p:nvSpPr>
        <p:spPr>
          <a:xfrm>
            <a:off x="2452688" y="1388840"/>
            <a:ext cx="6058958" cy="4116388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dirty="0">
              <a:latin typeface="Candara" charset="0"/>
            </a:endParaRPr>
          </a:p>
          <a:p>
            <a:pPr eaLnBrk="1" hangingPunct="1"/>
            <a:r>
              <a:rPr lang="en-US" sz="3200" dirty="0" err="1">
                <a:latin typeface="Candara" charset="0"/>
              </a:rPr>
              <a:t>Ipads</a:t>
            </a:r>
            <a:r>
              <a:rPr lang="en-US" sz="3200" dirty="0">
                <a:latin typeface="Candara" charset="0"/>
              </a:rPr>
              <a:t> &amp; </a:t>
            </a:r>
            <a:r>
              <a:rPr lang="en-US" sz="3200" dirty="0" smtClean="0">
                <a:latin typeface="Candara" charset="0"/>
              </a:rPr>
              <a:t>Laptops &amp; </a:t>
            </a:r>
            <a:r>
              <a:rPr lang="en-US" sz="3200" dirty="0" err="1" smtClean="0">
                <a:latin typeface="Candara" charset="0"/>
              </a:rPr>
              <a:t>chromebooks</a:t>
            </a:r>
            <a:endParaRPr lang="en-US" sz="3200" dirty="0">
              <a:latin typeface="Candara" charset="0"/>
            </a:endParaRPr>
          </a:p>
          <a:p>
            <a:pPr eaLnBrk="1" hangingPunct="1"/>
            <a:r>
              <a:rPr lang="en-US" sz="3200" dirty="0">
                <a:latin typeface="Candara" charset="0"/>
              </a:rPr>
              <a:t>Keyboarding:  Goal 25 wpm</a:t>
            </a:r>
          </a:p>
          <a:p>
            <a:pPr eaLnBrk="1" hangingPunct="1"/>
            <a:r>
              <a:rPr lang="en-US" sz="3200" dirty="0">
                <a:latin typeface="Candara" charset="0"/>
              </a:rPr>
              <a:t>Word, </a:t>
            </a:r>
            <a:r>
              <a:rPr lang="en-US" sz="3200" dirty="0" err="1">
                <a:latin typeface="Candara" charset="0"/>
              </a:rPr>
              <a:t>Powerpoint</a:t>
            </a:r>
            <a:r>
              <a:rPr lang="en-US" sz="3200" dirty="0">
                <a:latin typeface="Candara" charset="0"/>
              </a:rPr>
              <a:t>, </a:t>
            </a:r>
            <a:r>
              <a:rPr lang="en-US" sz="3200" dirty="0" smtClean="0">
                <a:latin typeface="Candara" charset="0"/>
              </a:rPr>
              <a:t>Excel</a:t>
            </a:r>
            <a:r>
              <a:rPr lang="en-US" sz="3200" dirty="0">
                <a:latin typeface="Candara" charset="0"/>
              </a:rPr>
              <a:t>, Internet Research</a:t>
            </a:r>
          </a:p>
          <a:p>
            <a:pPr eaLnBrk="1" hangingPunct="1"/>
            <a:r>
              <a:rPr lang="en-US" sz="3200" dirty="0" err="1">
                <a:latin typeface="Candara" charset="0"/>
              </a:rPr>
              <a:t>www.spellingcity.com</a:t>
            </a:r>
            <a:endParaRPr lang="en-US" sz="3200" dirty="0">
              <a:latin typeface="Candara" charset="0"/>
            </a:endParaRP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04A4D-1D1D-DB4F-9746-BC211FB085EF}" type="slidenum">
              <a:rPr lang="en-US" sz="1000">
                <a:solidFill>
                  <a:schemeClr val="tx2"/>
                </a:solidFill>
              </a:rPr>
              <a:pPr/>
              <a:t>12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38916" name="Picture 4" descr="j02929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8430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Grading Policy/ Evaluations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1479606"/>
            <a:ext cx="6096000" cy="5029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Symbol" charset="0"/>
              <a:buNone/>
            </a:pPr>
            <a:endParaRPr lang="en-US" sz="1600" dirty="0">
              <a:latin typeface="Candara" charset="0"/>
            </a:endParaRPr>
          </a:p>
          <a:p>
            <a:pPr marL="0" indent="0" eaLnBrk="1" hangingPunct="1">
              <a:lnSpc>
                <a:spcPct val="90000"/>
              </a:lnSpc>
              <a:buFont typeface="Symbol" charset="0"/>
              <a:buNone/>
            </a:pPr>
            <a:r>
              <a:rPr lang="en-US" sz="1800" dirty="0">
                <a:latin typeface="Candara" charset="0"/>
              </a:rPr>
              <a:t>Practice Work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>
                <a:latin typeface="Candara" charset="0"/>
              </a:rPr>
              <a:t>Homework = effort score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>
                <a:latin typeface="Candara" charset="0"/>
              </a:rPr>
              <a:t>Skill work in class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Zapf Dingbats" charset="0"/>
                <a:cs typeface="Zapf Dingbats" charset="0"/>
                <a:sym typeface="Zapf Dingbats" charset="0"/>
              </a:rPr>
              <a:t>✓</a:t>
            </a:r>
            <a:r>
              <a:rPr lang="en-US" sz="1600" dirty="0" smtClean="0">
                <a:latin typeface="Candara" charset="0"/>
                <a:cs typeface="Zapf Dingbats" charset="0"/>
                <a:sym typeface="Zapf Dingbats" charset="0"/>
              </a:rPr>
              <a:t>scores</a:t>
            </a:r>
            <a:endParaRPr lang="en-US" sz="1600" dirty="0">
              <a:latin typeface="Candara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1600" dirty="0">
              <a:latin typeface="Candara" charset="0"/>
            </a:endParaRPr>
          </a:p>
          <a:p>
            <a:pPr marL="0" indent="0" eaLnBrk="1" hangingPunct="1">
              <a:lnSpc>
                <a:spcPct val="90000"/>
              </a:lnSpc>
              <a:buFont typeface="Symbol" charset="0"/>
              <a:buNone/>
            </a:pPr>
            <a:r>
              <a:rPr lang="en-US" sz="1800" dirty="0">
                <a:latin typeface="Candara" charset="0"/>
              </a:rPr>
              <a:t>Evaluation Work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>
                <a:latin typeface="Candara" charset="0"/>
              </a:rPr>
              <a:t>Skill Mastery (quizzes, tests, projects, reports, certain indicated assignments)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>
                <a:latin typeface="Candara" charset="0"/>
              </a:rPr>
              <a:t>Percentage </a:t>
            </a:r>
            <a:r>
              <a:rPr lang="en-US" sz="1600" dirty="0" smtClean="0">
                <a:latin typeface="Candara" charset="0"/>
              </a:rPr>
              <a:t>Score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en-US" sz="1600" dirty="0">
              <a:latin typeface="ヒラギノ角ゴ Pro W3" charset="0"/>
            </a:endParaRPr>
          </a:p>
          <a:p>
            <a:pPr marL="0" indent="0" eaLnBrk="1" hangingPunct="1">
              <a:lnSpc>
                <a:spcPct val="90000"/>
              </a:lnSpc>
              <a:buFont typeface="Symbol" charset="0"/>
              <a:buNone/>
            </a:pPr>
            <a:r>
              <a:rPr lang="en-US" sz="1800" dirty="0">
                <a:latin typeface="Candara" charset="0"/>
              </a:rPr>
              <a:t>Test Retakes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>
                <a:latin typeface="Candara" charset="0"/>
              </a:rPr>
              <a:t>Any test with a grade lower than 80% can be retaken. 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>
                <a:latin typeface="Candara" charset="0"/>
              </a:rPr>
              <a:t>Simply have your child  a Request to Retest form. 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>
                <a:latin typeface="Candara" charset="0"/>
              </a:rPr>
              <a:t>Generally re-takes can be done either before or after school </a:t>
            </a:r>
            <a:r>
              <a:rPr lang="en-US" sz="1600" dirty="0" smtClean="0">
                <a:latin typeface="Candara" charset="0"/>
              </a:rPr>
              <a:t>within </a:t>
            </a:r>
            <a:r>
              <a:rPr lang="en-US" sz="1600" dirty="0">
                <a:latin typeface="Candara" charset="0"/>
              </a:rPr>
              <a:t>2 weeks of receiving the test back.</a:t>
            </a:r>
          </a:p>
        </p:txBody>
      </p:sp>
      <p:pic>
        <p:nvPicPr>
          <p:cNvPr id="43011" name="Picture 4" descr="MCj009803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57400"/>
            <a:ext cx="2227263" cy="2562225"/>
          </a:xfrm>
          <a:noFill/>
        </p:spPr>
      </p:pic>
      <p:sp>
        <p:nvSpPr>
          <p:cNvPr id="43012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3990975" y="6249988"/>
            <a:ext cx="1190625" cy="1065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chemeClr val="tx2"/>
                </a:solidFill>
              </a:rPr>
              <a:t>.  </a:t>
            </a:r>
            <a:fld id="{E27BD766-1E16-7B46-8F75-A48A36796922}" type="slidenum">
              <a:rPr lang="en-US" sz="1000">
                <a:solidFill>
                  <a:schemeClr val="tx2"/>
                </a:solidFill>
              </a:rPr>
              <a:pPr/>
              <a:t>13</a:t>
            </a:fld>
            <a:endParaRPr lang="en-U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ndara" charset="0"/>
              </a:rPr>
              <a:t>Help your child schedule </a:t>
            </a:r>
            <a:br>
              <a:rPr lang="en-US">
                <a:latin typeface="Candara" charset="0"/>
              </a:rPr>
            </a:br>
            <a:r>
              <a:rPr lang="en-US">
                <a:latin typeface="Candara" charset="0"/>
              </a:rPr>
              <a:t>test retakes</a:t>
            </a:r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6A75D4-BFA5-8243-B372-D33C92488CD3}" type="slidenum">
              <a:rPr lang="en-US" sz="1000">
                <a:solidFill>
                  <a:schemeClr val="tx2"/>
                </a:solidFill>
              </a:rPr>
              <a:pPr/>
              <a:t>14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52227" name="Picture 3" descr="Screen Shot 2014-09-09 at 10.57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7" t="15286" r="31012" b="5753"/>
          <a:stretch>
            <a:fillRect/>
          </a:stretch>
        </p:blipFill>
        <p:spPr bwMode="auto">
          <a:xfrm>
            <a:off x="2819400" y="2057400"/>
            <a:ext cx="3454400" cy="4487863"/>
          </a:xfrm>
          <a:prstGeom prst="rect">
            <a:avLst/>
          </a:prstGeom>
          <a:noFill/>
          <a:ln w="57150">
            <a:solidFill>
              <a:srgbClr val="052E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096000" cy="1143000"/>
          </a:xfrm>
        </p:spPr>
        <p:txBody>
          <a:bodyPr/>
          <a:lstStyle/>
          <a:p>
            <a:pPr eaLnBrk="1" hangingPunct="1"/>
            <a:r>
              <a:rPr lang="en-US">
                <a:latin typeface="Candara" charset="0"/>
              </a:rPr>
              <a:t>Homework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534400" cy="4876800"/>
          </a:xfrm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en-US" sz="38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US" sz="3800" dirty="0" smtClean="0">
                <a:ea typeface="+mn-ea"/>
                <a:cs typeface="+mn-cs"/>
              </a:rPr>
              <a:t>About 50 minutes each day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en-US" sz="38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US" sz="3800" dirty="0" smtClean="0">
                <a:ea typeface="+mn-ea"/>
                <a:cs typeface="+mn-cs"/>
              </a:rPr>
              <a:t>Nearly every day…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sz="3800" dirty="0" smtClean="0">
                <a:ea typeface="+mn-ea"/>
                <a:cs typeface="+mn-cs"/>
              </a:rPr>
              <a:t>Reading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sz="3800" dirty="0" smtClean="0">
                <a:ea typeface="+mn-ea"/>
                <a:cs typeface="+mn-cs"/>
              </a:rPr>
              <a:t>Math practice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sz="3800" dirty="0" smtClean="0">
                <a:ea typeface="+mn-ea"/>
                <a:cs typeface="+mn-cs"/>
              </a:rPr>
              <a:t>Spelling/Vocab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sz="3800" dirty="0" smtClean="0">
                <a:ea typeface="+mn-ea"/>
                <a:cs typeface="+mn-cs"/>
              </a:rPr>
              <a:t>Work not completed in class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en-US" sz="38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US" sz="3800" dirty="0" smtClean="0">
                <a:ea typeface="+mn-ea"/>
                <a:cs typeface="+mn-cs"/>
              </a:rPr>
              <a:t>Also, the occasional long-term project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Char char=""/>
              <a:defRPr/>
            </a:pPr>
            <a:endParaRPr lang="en-US" sz="2000" dirty="0" smtClean="0"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en-US" sz="2000" dirty="0" smtClean="0">
              <a:ea typeface="+mn-ea"/>
              <a:cs typeface="+mn-cs"/>
            </a:endParaRPr>
          </a:p>
        </p:txBody>
      </p:sp>
      <p:pic>
        <p:nvPicPr>
          <p:cNvPr id="40963" name="Picture 4" descr="j03462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609600"/>
            <a:ext cx="2725738" cy="2627313"/>
          </a:xfrm>
          <a:noFill/>
        </p:spPr>
      </p:pic>
      <p:sp>
        <p:nvSpPr>
          <p:cNvPr id="4096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400021-28CC-C74A-91EB-9AFA6744396F}" type="slidenum">
              <a:rPr lang="en-US" sz="1000">
                <a:solidFill>
                  <a:schemeClr val="tx2"/>
                </a:solidFill>
              </a:rPr>
              <a:pPr/>
              <a:t>15</a:t>
            </a:fld>
            <a:endParaRPr lang="en-U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5867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Phosphate Inline"/>
                <a:cs typeface="Phosphate Inline"/>
              </a:rPr>
              <a:t>HOW YOU </a:t>
            </a:r>
            <a:b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Phosphate Inline"/>
                <a:cs typeface="Phosphate Inline"/>
              </a:rPr>
            </a:b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Phosphate Inline"/>
                <a:cs typeface="Phosphate Inline"/>
              </a:rPr>
              <a:t>CAN 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Phosphate Inline"/>
                <a:cs typeface="Phosphate Inline"/>
              </a:rPr>
              <a:t>HELP</a:t>
            </a:r>
          </a:p>
        </p:txBody>
      </p:sp>
      <p:sp>
        <p:nvSpPr>
          <p:cNvPr id="4505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962400" y="6096000"/>
            <a:ext cx="11620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CB5C31-E98F-0F42-8889-38BFD91E6936}" type="slidenum">
              <a:rPr lang="en-US" sz="1000">
                <a:solidFill>
                  <a:schemeClr val="tx2"/>
                </a:solidFill>
              </a:rPr>
              <a:pPr/>
              <a:t>16</a:t>
            </a:fld>
            <a:endParaRPr lang="en-U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About that homework</a:t>
            </a:r>
            <a:r>
              <a:rPr lang="mr-IN" sz="3200" b="1" dirty="0" smtClean="0"/>
              <a:t>…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Let go but be the safety net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776" y="2133600"/>
            <a:ext cx="7408862" cy="3451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TIPS</a:t>
            </a:r>
          </a:p>
          <a:p>
            <a:r>
              <a:rPr lang="en-US" dirty="0"/>
              <a:t>Initial your child’s planner each night/1</a:t>
            </a:r>
            <a:r>
              <a:rPr lang="en-US" baseline="30000" dirty="0"/>
              <a:t>st</a:t>
            </a:r>
            <a:r>
              <a:rPr lang="en-US" dirty="0"/>
              <a:t> trimester</a:t>
            </a:r>
          </a:p>
          <a:p>
            <a:r>
              <a:rPr lang="en-US" dirty="0" smtClean="0"/>
              <a:t>Set up a good spot to do homework</a:t>
            </a:r>
          </a:p>
          <a:p>
            <a:r>
              <a:rPr lang="en-US" dirty="0"/>
              <a:t>Answer quick questions </a:t>
            </a:r>
            <a:r>
              <a:rPr lang="en-US" dirty="0" smtClean="0"/>
              <a:t>only—let me see what I need to reteach</a:t>
            </a:r>
          </a:p>
          <a:p>
            <a:r>
              <a:rPr lang="en-US" dirty="0" smtClean="0"/>
              <a:t>Make sure work is done and back in the folder</a:t>
            </a:r>
          </a:p>
          <a:p>
            <a:r>
              <a:rPr lang="en-US" dirty="0" smtClean="0"/>
              <a:t>Check the PowerSchool parent portal for missing work once a week???</a:t>
            </a:r>
          </a:p>
          <a:p>
            <a:r>
              <a:rPr lang="en-US" dirty="0" smtClean="0"/>
              <a:t>Look over returned work and sign Boomerang</a:t>
            </a:r>
          </a:p>
          <a:p>
            <a:r>
              <a:rPr lang="en-US" dirty="0" smtClean="0"/>
              <a:t>Taking too long?  Write a note after 50 minutes and call it a day.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1C0DC-AE3E-6A4A-9EF0-B53995C5D4A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charset="0"/>
              </a:rPr>
              <a:t>PowerSchool Parent </a:t>
            </a:r>
            <a:r>
              <a:rPr lang="en-US" dirty="0">
                <a:latin typeface="Candara" charset="0"/>
              </a:rPr>
              <a:t>Portal 101</a:t>
            </a:r>
          </a:p>
        </p:txBody>
      </p:sp>
      <p:sp>
        <p:nvSpPr>
          <p:cNvPr id="65537" name="Content Placeholder 1"/>
          <p:cNvSpPr>
            <a:spLocks noGrp="1"/>
          </p:cNvSpPr>
          <p:nvPr>
            <p:ph idx="1"/>
          </p:nvPr>
        </p:nvSpPr>
        <p:spPr>
          <a:xfrm>
            <a:off x="838200" y="1828800"/>
            <a:ext cx="7408863" cy="42211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ndara" charset="0"/>
              </a:rPr>
              <a:t>Different categories carry different weights</a:t>
            </a:r>
          </a:p>
          <a:p>
            <a:pPr>
              <a:defRPr/>
            </a:pPr>
            <a:r>
              <a:rPr lang="en-US" dirty="0">
                <a:latin typeface="Candara" charset="0"/>
              </a:rPr>
              <a:t>All scores are averaged.  Beware the skewed data!</a:t>
            </a:r>
          </a:p>
          <a:p>
            <a:pPr>
              <a:defRPr/>
            </a:pPr>
            <a:r>
              <a:rPr lang="en-US" dirty="0">
                <a:latin typeface="Candara" charset="0"/>
              </a:rPr>
              <a:t>All scores read as grades (even practice work)</a:t>
            </a:r>
          </a:p>
          <a:p>
            <a:pPr>
              <a:defRPr/>
            </a:pPr>
            <a:r>
              <a:rPr lang="en-US" dirty="0">
                <a:latin typeface="Candara" charset="0"/>
              </a:rPr>
              <a:t>M = missing </a:t>
            </a:r>
            <a:r>
              <a:rPr lang="en-US" dirty="0" smtClean="0">
                <a:latin typeface="Candara" charset="0"/>
              </a:rPr>
              <a:t>assignment</a:t>
            </a:r>
          </a:p>
          <a:p>
            <a:pPr>
              <a:defRPr/>
            </a:pPr>
            <a:r>
              <a:rPr lang="en-US" dirty="0" smtClean="0">
                <a:latin typeface="Candara" charset="0"/>
              </a:rPr>
              <a:t>L= late assignment </a:t>
            </a:r>
            <a:endParaRPr lang="en-US" dirty="0">
              <a:latin typeface="Candara" charset="0"/>
            </a:endParaRPr>
          </a:p>
          <a:p>
            <a:pPr>
              <a:defRPr/>
            </a:pPr>
            <a:r>
              <a:rPr lang="en-US" dirty="0" smtClean="0">
                <a:latin typeface="Candara" charset="0"/>
              </a:rPr>
              <a:t>Help </a:t>
            </a:r>
            <a:r>
              <a:rPr lang="en-US" dirty="0">
                <a:latin typeface="Candara" charset="0"/>
              </a:rPr>
              <a:t>your child follow up!</a:t>
            </a:r>
          </a:p>
          <a:p>
            <a:pPr>
              <a:defRPr/>
            </a:pPr>
            <a:r>
              <a:rPr lang="en-US" dirty="0">
                <a:latin typeface="Candara" charset="0"/>
              </a:rPr>
              <a:t>My NO NAME file is usually chock full!</a:t>
            </a:r>
          </a:p>
          <a:p>
            <a:pPr marL="0" indent="0">
              <a:buNone/>
              <a:defRPr/>
            </a:pPr>
            <a:endParaRPr lang="en-US" dirty="0">
              <a:latin typeface="Candara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ED623D-806E-264B-8CF6-7E2E6E60BC3E}" type="slidenum">
              <a:rPr lang="en-US" sz="1000">
                <a:solidFill>
                  <a:schemeClr val="tx2"/>
                </a:solidFill>
              </a:rPr>
              <a:pPr/>
              <a:t>18</a:t>
            </a:fld>
            <a:endParaRPr lang="en-U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42275" cy="727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What you see on the Parent Portal…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7" name="Picture 6" descr="Por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670050"/>
            <a:ext cx="87296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5334000" cy="1143000"/>
          </a:xfrm>
        </p:spPr>
        <p:txBody>
          <a:bodyPr/>
          <a:lstStyle/>
          <a:p>
            <a:pPr eaLnBrk="1" hangingPunct="1"/>
            <a:r>
              <a:rPr lang="en-US">
                <a:latin typeface="Candara" charset="0"/>
              </a:rPr>
              <a:t>About me...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609600" y="2895600"/>
            <a:ext cx="8077200" cy="35814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B.A. in History of Art from University of Michigan </a:t>
            </a:r>
          </a:p>
          <a:p>
            <a:pPr marL="0" indent="0" eaLnBrk="1" fontAlgn="auto" hangingPunct="1">
              <a:spcAft>
                <a:spcPts val="0"/>
              </a:spcAft>
              <a:buFont typeface="Symbol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(Go Blue!)</a:t>
            </a: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M.A. in Education from Eastern Michigan University</a:t>
            </a: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23 years as a 5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r>
              <a:rPr lang="en-US" dirty="0" smtClean="0">
                <a:ea typeface="+mn-ea"/>
                <a:cs typeface="+mn-cs"/>
              </a:rPr>
              <a:t> Grade teacher</a:t>
            </a: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13th year at St. John School</a:t>
            </a: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My husband and I have 2 daughters, Mimi is a 10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r>
              <a:rPr lang="en-US" dirty="0" smtClean="0">
                <a:ea typeface="+mn-ea"/>
                <a:cs typeface="+mn-cs"/>
              </a:rPr>
              <a:t> grader at Seattle Prep, Julia is a senior at Lakeside High School.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BAE418-576E-DC43-A0B0-56228405ABB6}" type="slidenum">
              <a:rPr lang="en-US" sz="1000">
                <a:solidFill>
                  <a:schemeClr val="tx2"/>
                </a:solidFill>
              </a:rPr>
              <a:pPr/>
              <a:t>2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04800" y="16764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hlink"/>
                </a:solidFill>
                <a:latin typeface="Times New Roman" charset="0"/>
                <a:cs typeface="+mn-cs"/>
              </a:rPr>
              <a:t>Ms. Kristine Kelley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477000" y="24384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2"/>
                </a:solidFill>
                <a:cs typeface="+mn-cs"/>
              </a:rPr>
              <a:t>My girls!</a:t>
            </a:r>
          </a:p>
        </p:txBody>
      </p:sp>
      <p:pic>
        <p:nvPicPr>
          <p:cNvPr id="18438" name="Picture 1" descr="IMG_347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 b="11667"/>
          <a:stretch>
            <a:fillRect/>
          </a:stretch>
        </p:blipFill>
        <p:spPr bwMode="auto">
          <a:xfrm>
            <a:off x="5791200" y="457200"/>
            <a:ext cx="248761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Volunteers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569" y="1590675"/>
            <a:ext cx="7408862" cy="4449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Update your safe environment training</a:t>
            </a:r>
          </a:p>
          <a:p>
            <a:r>
              <a:rPr lang="en-US" sz="3200" dirty="0" smtClean="0"/>
              <a:t>Room parent needed</a:t>
            </a:r>
            <a:r>
              <a:rPr lang="en-US" sz="3200" strike="sngStrike" dirty="0" smtClean="0"/>
              <a:t> </a:t>
            </a:r>
          </a:p>
          <a:p>
            <a:r>
              <a:rPr lang="en-US" sz="3200" dirty="0" smtClean="0"/>
              <a:t>Auction Liaison</a:t>
            </a:r>
          </a:p>
          <a:p>
            <a:r>
              <a:rPr lang="en-US" sz="3200" dirty="0" smtClean="0"/>
              <a:t>Hospitality chair</a:t>
            </a:r>
          </a:p>
          <a:p>
            <a:r>
              <a:rPr lang="en-US" sz="3200" dirty="0" smtClean="0"/>
              <a:t>Library helper (Friday 12:30-1:15)</a:t>
            </a:r>
          </a:p>
          <a:p>
            <a:r>
              <a:rPr lang="en-US" sz="3200" dirty="0" smtClean="0"/>
              <a:t>Volunteer for field trips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1C0DC-AE3E-6A4A-9EF0-B53995C5D4A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Parent/Teacher/Student Communication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2743200"/>
            <a:ext cx="67818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ndara" charset="0"/>
              </a:rPr>
              <a:t>Parent/Teacher/Student Conferences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ndara" charset="0"/>
              </a:rPr>
              <a:t>E-mail: </a:t>
            </a:r>
            <a:r>
              <a:rPr lang="en-US" sz="2800" dirty="0" err="1">
                <a:latin typeface="Candara" charset="0"/>
              </a:rPr>
              <a:t>kkelley@</a:t>
            </a:r>
            <a:r>
              <a:rPr lang="en-US" sz="2800" dirty="0" err="1" smtClean="0">
                <a:latin typeface="Candara" charset="0"/>
              </a:rPr>
              <a:t>st-johnschool.org</a:t>
            </a:r>
            <a:endParaRPr lang="en-US" sz="2800" dirty="0">
              <a:latin typeface="Candar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ndara" charset="0"/>
              </a:rPr>
              <a:t>Phone:  206-783-0337 x 346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ndara" charset="0"/>
              </a:rPr>
              <a:t>Weekly Website </a:t>
            </a:r>
            <a:r>
              <a:rPr lang="en-US" sz="2800" dirty="0" smtClean="0">
                <a:latin typeface="Candara" charset="0"/>
              </a:rPr>
              <a:t>updates/Teacher Page: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Candara" charset="0"/>
              </a:rPr>
              <a:t>	</a:t>
            </a:r>
            <a:r>
              <a:rPr lang="en-US" sz="2800" dirty="0" smtClean="0">
                <a:latin typeface="Candara" charset="0"/>
              </a:rPr>
              <a:t>	http://</a:t>
            </a:r>
            <a:r>
              <a:rPr lang="en-US" sz="2800" dirty="0" err="1" smtClean="0">
                <a:latin typeface="Candara" charset="0"/>
              </a:rPr>
              <a:t>stjohnsea.org</a:t>
            </a:r>
            <a:endParaRPr lang="en-US" sz="2000" dirty="0">
              <a:latin typeface="Candar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ndara" charset="0"/>
            </a:endParaRPr>
          </a:p>
        </p:txBody>
      </p:sp>
      <p:pic>
        <p:nvPicPr>
          <p:cNvPr id="58371" name="Picture 4" descr="j0288900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09600"/>
            <a:ext cx="2133600" cy="1465263"/>
          </a:xfrm>
          <a:noFill/>
        </p:spPr>
      </p:pic>
      <p:sp>
        <p:nvSpPr>
          <p:cNvPr id="5837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958512-8ABC-4643-A54D-BF95FF059A2C}" type="slidenum">
              <a:rPr lang="en-US" sz="1000">
                <a:solidFill>
                  <a:schemeClr val="tx2"/>
                </a:solidFill>
              </a:rPr>
              <a:pPr/>
              <a:t>21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ndara" charset="0"/>
              </a:rPr>
              <a:t>Specialists</a:t>
            </a:r>
          </a:p>
        </p:txBody>
      </p:sp>
      <p:sp>
        <p:nvSpPr>
          <p:cNvPr id="2252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6629400" cy="4114800"/>
          </a:xfrm>
        </p:spPr>
        <p:txBody>
          <a:bodyPr/>
          <a:lstStyle/>
          <a:p>
            <a:r>
              <a:rPr lang="en-US" sz="3200" dirty="0">
                <a:latin typeface="Candara" charset="0"/>
              </a:rPr>
              <a:t>Spanish	</a:t>
            </a:r>
            <a:r>
              <a:rPr lang="en-US" sz="4800" dirty="0">
                <a:latin typeface="Candara" charset="0"/>
              </a:rPr>
              <a:t>	</a:t>
            </a:r>
            <a:r>
              <a:rPr lang="en-US" dirty="0">
                <a:latin typeface="Candara" charset="0"/>
              </a:rPr>
              <a:t>Monday &amp; </a:t>
            </a:r>
            <a:r>
              <a:rPr lang="en-US" dirty="0" smtClean="0">
                <a:latin typeface="Candara" charset="0"/>
              </a:rPr>
              <a:t>Tuesday</a:t>
            </a:r>
            <a:endParaRPr lang="en-US" dirty="0">
              <a:latin typeface="Candara" charset="0"/>
            </a:endParaRPr>
          </a:p>
          <a:p>
            <a:pPr eaLnBrk="1" hangingPunct="1"/>
            <a:r>
              <a:rPr lang="en-US" sz="3200" dirty="0" smtClean="0">
                <a:latin typeface="Candara" charset="0"/>
              </a:rPr>
              <a:t>P.E</a:t>
            </a:r>
            <a:r>
              <a:rPr lang="en-US" sz="3200" dirty="0">
                <a:latin typeface="Candara" charset="0"/>
              </a:rPr>
              <a:t>. 		</a:t>
            </a:r>
            <a:r>
              <a:rPr lang="en-US" sz="3200" dirty="0" smtClean="0">
                <a:latin typeface="Candara" charset="0"/>
              </a:rPr>
              <a:t>	</a:t>
            </a:r>
            <a:r>
              <a:rPr lang="en-US" dirty="0" smtClean="0">
                <a:latin typeface="Candara" charset="0"/>
              </a:rPr>
              <a:t>Wednesday &amp; </a:t>
            </a:r>
            <a:r>
              <a:rPr lang="en-US" dirty="0">
                <a:latin typeface="Candara" charset="0"/>
              </a:rPr>
              <a:t>Thursday</a:t>
            </a:r>
            <a:endParaRPr lang="en-US" sz="3200" dirty="0">
              <a:latin typeface="Candara" charset="0"/>
            </a:endParaRPr>
          </a:p>
          <a:p>
            <a:r>
              <a:rPr lang="en-US" sz="3200" dirty="0">
                <a:latin typeface="Candara" charset="0"/>
              </a:rPr>
              <a:t>Music		</a:t>
            </a:r>
            <a:r>
              <a:rPr lang="en-US" sz="3200" dirty="0" smtClean="0">
                <a:latin typeface="Candara" charset="0"/>
              </a:rPr>
              <a:t>	</a:t>
            </a:r>
            <a:r>
              <a:rPr lang="en-US" dirty="0" smtClean="0">
                <a:latin typeface="Candara" charset="0"/>
              </a:rPr>
              <a:t>Wednesday </a:t>
            </a:r>
            <a:r>
              <a:rPr lang="en-US" dirty="0">
                <a:latin typeface="Candara" charset="0"/>
              </a:rPr>
              <a:t>&amp; </a:t>
            </a:r>
            <a:r>
              <a:rPr lang="en-US" dirty="0" smtClean="0">
                <a:latin typeface="Candara" charset="0"/>
              </a:rPr>
              <a:t>Thursday</a:t>
            </a:r>
            <a:endParaRPr lang="en-US" sz="3200" dirty="0">
              <a:latin typeface="Candara" charset="0"/>
            </a:endParaRPr>
          </a:p>
          <a:p>
            <a:pPr eaLnBrk="1" hangingPunct="1"/>
            <a:r>
              <a:rPr lang="en-US" sz="3200" dirty="0" smtClean="0">
                <a:latin typeface="Candara" charset="0"/>
              </a:rPr>
              <a:t>Library</a:t>
            </a:r>
            <a:r>
              <a:rPr lang="en-US" sz="3200" dirty="0">
                <a:latin typeface="Candara" charset="0"/>
              </a:rPr>
              <a:t>		</a:t>
            </a:r>
            <a:r>
              <a:rPr lang="en-US" dirty="0">
                <a:latin typeface="Candara" charset="0"/>
              </a:rPr>
              <a:t>Friday</a:t>
            </a:r>
            <a:endParaRPr lang="en-US" sz="3200" dirty="0">
              <a:latin typeface="Candara" charset="0"/>
            </a:endParaRPr>
          </a:p>
          <a:p>
            <a:pPr eaLnBrk="1" hangingPunct="1"/>
            <a:r>
              <a:rPr lang="en-US" sz="3200" dirty="0">
                <a:latin typeface="Candara" charset="0"/>
              </a:rPr>
              <a:t>Art			</a:t>
            </a:r>
            <a:r>
              <a:rPr lang="en-US" sz="3200" dirty="0" smtClean="0">
                <a:latin typeface="Candara" charset="0"/>
              </a:rPr>
              <a:t>	</a:t>
            </a:r>
            <a:r>
              <a:rPr lang="en-US" dirty="0" smtClean="0">
                <a:latin typeface="Candara" charset="0"/>
              </a:rPr>
              <a:t>Friday</a:t>
            </a:r>
            <a:endParaRPr lang="en-US" sz="3200" dirty="0">
              <a:latin typeface="Candara" charset="0"/>
            </a:endParaRP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E4079A-A9C0-E448-AA88-725008361287}" type="slidenum">
              <a:rPr lang="en-US" sz="1000">
                <a:solidFill>
                  <a:schemeClr val="tx2"/>
                </a:solidFill>
              </a:rPr>
              <a:pPr/>
              <a:t>3</a:t>
            </a:fld>
            <a:endParaRPr lang="en-U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</a:rPr>
              <a:t>Schoolwide Learning Expectations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57400"/>
            <a:ext cx="7408863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 are CHRIST-CENTERED People</a:t>
            </a:r>
          </a:p>
          <a:p>
            <a:pPr>
              <a:defRPr/>
            </a:pPr>
            <a:r>
              <a:rPr lang="en-US" dirty="0" smtClean="0"/>
              <a:t>We are ACTIVE LISTENERS</a:t>
            </a:r>
          </a:p>
          <a:p>
            <a:pPr>
              <a:defRPr/>
            </a:pPr>
            <a:r>
              <a:rPr lang="en-US" dirty="0" smtClean="0"/>
              <a:t>We are EMPOWERED DISCIPLES</a:t>
            </a:r>
          </a:p>
          <a:p>
            <a:pPr>
              <a:defRPr/>
            </a:pPr>
            <a:endParaRPr lang="en-US" dirty="0"/>
          </a:p>
          <a:p>
            <a:pPr marL="0" indent="0" algn="ctr">
              <a:buFont typeface="Symbol" charset="0"/>
              <a:buNone/>
              <a:defRPr/>
            </a:pPr>
            <a:r>
              <a:rPr lang="en-US" dirty="0" smtClean="0"/>
              <a:t>These targets will be identified in daily lessons, self-assessed by students, and evaluated by </a:t>
            </a:r>
          </a:p>
          <a:p>
            <a:pPr marL="0" indent="0" algn="ctr">
              <a:buFont typeface="Symbol" charset="0"/>
              <a:buNone/>
              <a:defRPr/>
            </a:pPr>
            <a:r>
              <a:rPr lang="en-US" dirty="0" smtClean="0"/>
              <a:t>teachers each throughout the year.</a:t>
            </a:r>
            <a:endParaRPr lang="en-US" dirty="0"/>
          </a:p>
          <a:p>
            <a:pPr marL="0" indent="0">
              <a:buFont typeface="Symbol" charset="0"/>
              <a:buNone/>
              <a:defRPr/>
            </a:pPr>
            <a:endParaRPr lang="en-US" dirty="0" smtClean="0"/>
          </a:p>
          <a:p>
            <a:pPr marL="0" indent="0" algn="ctr">
              <a:buFont typeface="Symbol" charset="0"/>
              <a:buNone/>
              <a:defRPr/>
            </a:pPr>
            <a:r>
              <a:rPr lang="en-US" sz="2800" b="1" i="1" dirty="0"/>
              <a:t>Aim </a:t>
            </a:r>
            <a:r>
              <a:rPr lang="en-US" sz="2800" b="1" i="1" dirty="0" smtClean="0"/>
              <a:t>for Soaring Eagle Awards!</a:t>
            </a:r>
            <a:endParaRPr lang="en-US" sz="2800" b="1" i="1" dirty="0"/>
          </a:p>
          <a:p>
            <a:pPr marL="0" indent="0">
              <a:buFont typeface="Symbol" charset="0"/>
              <a:buNone/>
              <a:defRPr/>
            </a:pPr>
            <a:endParaRPr lang="en-US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3C8D7C-2CE6-8C4F-8398-F94E070DAAE6}" type="slidenum">
              <a:rPr lang="en-US" sz="1000">
                <a:solidFill>
                  <a:schemeClr val="tx2"/>
                </a:solidFill>
              </a:rPr>
              <a:pPr/>
              <a:t>4</a:t>
            </a:fld>
            <a:endParaRPr lang="en-U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26" y="3276600"/>
            <a:ext cx="1892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8582"/>
            <a:ext cx="5638800" cy="1252538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</a:rPr>
              <a:t>Religion</a:t>
            </a:r>
          </a:p>
        </p:txBody>
      </p:sp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614916" y="1875359"/>
            <a:ext cx="7270750" cy="406380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Candara" charset="0"/>
              </a:rPr>
              <a:t>Let us consider how we may spur one another toward love, kindness, and good deeds.” </a:t>
            </a:r>
            <a:r>
              <a:rPr lang="mr-IN" sz="2400" i="1" dirty="0" smtClean="0">
                <a:solidFill>
                  <a:srgbClr val="0070C0"/>
                </a:solidFill>
                <a:latin typeface="Candara" charset="0"/>
              </a:rPr>
              <a:t>–</a:t>
            </a:r>
            <a:r>
              <a:rPr lang="en-US" sz="2400" i="1" dirty="0" smtClean="0">
                <a:solidFill>
                  <a:srgbClr val="0070C0"/>
                </a:solidFill>
                <a:latin typeface="Candara" charset="0"/>
              </a:rPr>
              <a:t>Hebrews 10:24</a:t>
            </a:r>
          </a:p>
          <a:p>
            <a:pPr marL="0" indent="0" eaLnBrk="1" hangingPunct="1">
              <a:buNone/>
            </a:pPr>
            <a:endParaRPr lang="en-US" i="1" dirty="0" smtClean="0">
              <a:latin typeface="Candara" charset="0"/>
            </a:endParaRPr>
          </a:p>
          <a:p>
            <a:pPr eaLnBrk="1" hangingPunct="1"/>
            <a:r>
              <a:rPr lang="en-US" dirty="0" smtClean="0">
                <a:latin typeface="Candara" charset="0"/>
              </a:rPr>
              <a:t>Encourage your child to think of others</a:t>
            </a:r>
          </a:p>
          <a:p>
            <a:pPr eaLnBrk="1" hangingPunct="1"/>
            <a:r>
              <a:rPr lang="en-US" dirty="0" smtClean="0">
                <a:latin typeface="Candara" charset="0"/>
              </a:rPr>
              <a:t>Daily prayer and reflection</a:t>
            </a:r>
          </a:p>
          <a:p>
            <a:r>
              <a:rPr lang="en-US" dirty="0">
                <a:latin typeface="Candara" charset="0"/>
              </a:rPr>
              <a:t>7 sacraments-Spirit of Truth </a:t>
            </a:r>
            <a:r>
              <a:rPr lang="en-US" dirty="0" smtClean="0">
                <a:latin typeface="Candara" charset="0"/>
              </a:rPr>
              <a:t>text</a:t>
            </a:r>
            <a:endParaRPr lang="en-US" dirty="0">
              <a:latin typeface="Candara" charset="0"/>
            </a:endParaRPr>
          </a:p>
          <a:p>
            <a:pPr eaLnBrk="1" hangingPunct="1"/>
            <a:r>
              <a:rPr lang="en-US" dirty="0">
                <a:latin typeface="Candara" charset="0"/>
              </a:rPr>
              <a:t>Call to </a:t>
            </a:r>
            <a:r>
              <a:rPr lang="en-US" dirty="0" smtClean="0">
                <a:latin typeface="Candara" charset="0"/>
              </a:rPr>
              <a:t>service</a:t>
            </a:r>
            <a:endParaRPr lang="en-US" dirty="0">
              <a:latin typeface="Candara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latin typeface="Candara" charset="0"/>
              </a:rPr>
              <a:t>Altar service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latin typeface="Candara" charset="0"/>
              </a:rPr>
              <a:t>Ill </a:t>
            </a:r>
            <a:r>
              <a:rPr lang="en-US" dirty="0">
                <a:latin typeface="Candara" charset="0"/>
              </a:rPr>
              <a:t>and Homebound </a:t>
            </a:r>
            <a:r>
              <a:rPr lang="en-US" dirty="0" smtClean="0">
                <a:latin typeface="Candara" charset="0"/>
              </a:rPr>
              <a:t>ministry</a:t>
            </a:r>
            <a:endParaRPr lang="en-US" dirty="0">
              <a:latin typeface="Candara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latin typeface="Candara" charset="0"/>
              </a:rPr>
              <a:t>St. Vincent de Paul food bank field trip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6D0182-17AA-AB4E-888A-6C7AF835B93B}" type="slidenum">
              <a:rPr lang="en-US" sz="1000">
                <a:solidFill>
                  <a:schemeClr val="tx2"/>
                </a:solidFill>
              </a:rPr>
              <a:pPr/>
              <a:t>5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035302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 Kind</a:t>
            </a:r>
            <a:endParaRPr lang="en-US" sz="6000" b="1" dirty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019800" cy="1143000"/>
          </a:xfrm>
        </p:spPr>
        <p:txBody>
          <a:bodyPr/>
          <a:lstStyle/>
          <a:p>
            <a:pPr eaLnBrk="1" hangingPunct="1"/>
            <a:r>
              <a:rPr lang="en-US">
                <a:latin typeface="Candara" charset="0"/>
              </a:rPr>
              <a:t>Reading</a:t>
            </a:r>
          </a:p>
        </p:txBody>
      </p:sp>
      <p:sp>
        <p:nvSpPr>
          <p:cNvPr id="2867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964267" y="1420482"/>
            <a:ext cx="6934200" cy="48006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ndar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Candara" charset="0"/>
              </a:rPr>
              <a:t>Daily 5 &amp; Literacy Cafe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Candara" charset="0"/>
              </a:rPr>
              <a:t>Novels for Curriculum Integration 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i="1" dirty="0">
                <a:latin typeface="Candara" charset="0"/>
              </a:rPr>
              <a:t>Pedro</a:t>
            </a:r>
            <a:r>
              <a:rPr lang="en-US" sz="2400" i="1" dirty="0">
                <a:latin typeface="Arial" charset="0"/>
              </a:rPr>
              <a:t>’</a:t>
            </a:r>
            <a:r>
              <a:rPr lang="en-US" altLang="ja-JP" sz="2400" i="1" dirty="0">
                <a:latin typeface="Candara" charset="0"/>
              </a:rPr>
              <a:t>s Journal</a:t>
            </a:r>
            <a:r>
              <a:rPr lang="en-US" altLang="ja-JP" sz="2400" dirty="0">
                <a:latin typeface="Candara" charset="0"/>
              </a:rPr>
              <a:t> by Pam Conrad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ja-JP" sz="2400" i="1" dirty="0">
                <a:latin typeface="Candara" charset="0"/>
              </a:rPr>
              <a:t>Morning Girl </a:t>
            </a:r>
            <a:r>
              <a:rPr lang="en-US" altLang="ja-JP" sz="2400" dirty="0">
                <a:latin typeface="Candara" charset="0"/>
              </a:rPr>
              <a:t>by Michael </a:t>
            </a:r>
            <a:r>
              <a:rPr lang="en-US" altLang="ja-JP" sz="2400" dirty="0" err="1">
                <a:latin typeface="Candara" charset="0"/>
              </a:rPr>
              <a:t>Dorris</a:t>
            </a:r>
            <a:endParaRPr lang="en-US" altLang="ja-JP" sz="2400" dirty="0">
              <a:latin typeface="Candara" charset="0"/>
            </a:endParaRP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i="1" dirty="0">
                <a:latin typeface="Candara" charset="0"/>
              </a:rPr>
              <a:t>The Watsons Go To Birmingham-1963</a:t>
            </a:r>
            <a:r>
              <a:rPr lang="en-US" sz="2400" dirty="0">
                <a:latin typeface="Candara" charset="0"/>
              </a:rPr>
              <a:t> by Christopher Paul Curtis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latin typeface="Candara" charset="0"/>
              </a:rPr>
              <a:t>Colonial American Novels – Lit groups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200" dirty="0" smtClean="0">
                <a:latin typeface="Candara" charset="0"/>
              </a:rPr>
              <a:t>Non</a:t>
            </a:r>
            <a:r>
              <a:rPr lang="en-US" sz="3200" dirty="0">
                <a:latin typeface="Candara" charset="0"/>
              </a:rPr>
              <a:t>-Fiction Texts &amp; Achieve 3000</a:t>
            </a:r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26AE88-DA9B-7349-BF7A-46C9000E8E8C}" type="slidenum">
              <a:rPr lang="en-US" sz="1000">
                <a:solidFill>
                  <a:schemeClr val="tx2"/>
                </a:solidFill>
              </a:rPr>
              <a:pPr/>
              <a:t>6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28676" name="Picture 8" descr="BS0055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7434"/>
            <a:ext cx="2133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6"/>
          <p:cNvSpPr>
            <a:spLocks noGrp="1" noChangeArrowheads="1"/>
          </p:cNvSpPr>
          <p:nvPr>
            <p:ph type="title"/>
          </p:nvPr>
        </p:nvSpPr>
        <p:spPr>
          <a:xfrm>
            <a:off x="2590800" y="381000"/>
            <a:ext cx="5715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ndara" charset="0"/>
              </a:rPr>
              <a:t>English Language </a:t>
            </a:r>
            <a:r>
              <a:rPr lang="en-US" dirty="0">
                <a:latin typeface="Candara" charset="0"/>
              </a:rPr>
              <a:t>Arts</a:t>
            </a:r>
          </a:p>
        </p:txBody>
      </p:sp>
      <p:sp>
        <p:nvSpPr>
          <p:cNvPr id="30721" name="Rectangle 7"/>
          <p:cNvSpPr>
            <a:spLocks noGrp="1" noChangeArrowheads="1"/>
          </p:cNvSpPr>
          <p:nvPr>
            <p:ph idx="1"/>
          </p:nvPr>
        </p:nvSpPr>
        <p:spPr>
          <a:xfrm>
            <a:off x="1371600" y="2167467"/>
            <a:ext cx="7162800" cy="415713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dirty="0">
              <a:latin typeface="Candara" charset="0"/>
            </a:endParaRPr>
          </a:p>
          <a:p>
            <a:pPr eaLnBrk="1" hangingPunct="1"/>
            <a:r>
              <a:rPr lang="en-US" dirty="0">
                <a:latin typeface="Candara" charset="0"/>
              </a:rPr>
              <a:t>6 Traits of Effective Writing:  Ideas, Organization, Voice, Word Choice, Sentence Fluency, </a:t>
            </a:r>
            <a:r>
              <a:rPr lang="en-US" dirty="0" smtClean="0">
                <a:latin typeface="Candara" charset="0"/>
              </a:rPr>
              <a:t>Conventions</a:t>
            </a:r>
          </a:p>
          <a:p>
            <a:pPr eaLnBrk="1" hangingPunct="1"/>
            <a:r>
              <a:rPr lang="en-US" dirty="0" smtClean="0">
                <a:latin typeface="Candara" charset="0"/>
              </a:rPr>
              <a:t>Persuasive, Narrative, Explanatory forms</a:t>
            </a:r>
            <a:endParaRPr lang="en-US" dirty="0">
              <a:latin typeface="Candara" charset="0"/>
            </a:endParaRPr>
          </a:p>
          <a:p>
            <a:pPr eaLnBrk="1" hangingPunct="1"/>
            <a:r>
              <a:rPr lang="en-US" dirty="0" smtClean="0">
                <a:latin typeface="Candara" charset="0"/>
              </a:rPr>
              <a:t>Writing </a:t>
            </a:r>
            <a:r>
              <a:rPr lang="en-US" dirty="0">
                <a:latin typeface="Candara" charset="0"/>
              </a:rPr>
              <a:t>across the curriculum – polished, provisional, readable</a:t>
            </a:r>
          </a:p>
          <a:p>
            <a:pPr eaLnBrk="1" hangingPunct="1"/>
            <a:r>
              <a:rPr lang="en-US" i="1" dirty="0">
                <a:latin typeface="Candara" charset="0"/>
              </a:rPr>
              <a:t>Voyages in English – Writing and Grammar</a:t>
            </a:r>
            <a:r>
              <a:rPr lang="en-US" dirty="0">
                <a:latin typeface="Candara" charset="0"/>
              </a:rPr>
              <a:t> Text</a:t>
            </a:r>
          </a:p>
          <a:p>
            <a:pPr eaLnBrk="1" hangingPunct="1"/>
            <a:r>
              <a:rPr lang="en-US" dirty="0">
                <a:latin typeface="Candara" charset="0"/>
              </a:rPr>
              <a:t>Spelling/Vocabulary – online weekly tests at </a:t>
            </a:r>
            <a:r>
              <a:rPr lang="en-US" dirty="0" err="1">
                <a:latin typeface="Candara" charset="0"/>
              </a:rPr>
              <a:t>www.spellingcity.com</a:t>
            </a:r>
            <a:endParaRPr lang="en-US" dirty="0">
              <a:latin typeface="Candara" charset="0"/>
            </a:endParaRP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374A05-DB42-3848-8345-D21DBE9117B7}" type="slidenum">
              <a:rPr lang="en-US" sz="1000">
                <a:solidFill>
                  <a:schemeClr val="tx2"/>
                </a:solidFill>
              </a:rPr>
              <a:pPr/>
              <a:t>7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30724" name="Picture 8" descr="bd0503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02406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096000" cy="1143000"/>
          </a:xfrm>
        </p:spPr>
        <p:txBody>
          <a:bodyPr/>
          <a:lstStyle/>
          <a:p>
            <a:pPr eaLnBrk="1" hangingPunct="1"/>
            <a:r>
              <a:rPr lang="en-US">
                <a:latin typeface="Candara" charset="0"/>
              </a:rPr>
              <a:t>Mathematics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172832"/>
            <a:ext cx="8253120" cy="43434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en-US" sz="2400" i="1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>
                <a:ea typeface="+mn-ea"/>
                <a:cs typeface="+mn-cs"/>
              </a:rPr>
              <a:t>Go Math! Common Core edition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3200" dirty="0" smtClean="0"/>
              <a:t>Fractions and Decimals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3200" dirty="0" smtClean="0">
                <a:ea typeface="+mn-ea"/>
                <a:cs typeface="+mn-cs"/>
              </a:rPr>
              <a:t>Logic puzzles galore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3200" dirty="0" smtClean="0"/>
              <a:t>Productive Math Talk</a:t>
            </a:r>
            <a:endParaRPr lang="en-US" sz="3200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 smtClean="0">
                <a:ea typeface="+mn-ea"/>
                <a:cs typeface="+mn-cs"/>
              </a:rPr>
              <a:t>Math Olympiad – Starts October 18</a:t>
            </a:r>
            <a:r>
              <a:rPr lang="en-US" sz="3600" baseline="30000" dirty="0" smtClean="0">
                <a:ea typeface="+mn-ea"/>
                <a:cs typeface="+mn-cs"/>
              </a:rPr>
              <a:t>th</a:t>
            </a:r>
            <a:r>
              <a:rPr lang="en-US" sz="3600" dirty="0" smtClean="0">
                <a:ea typeface="+mn-ea"/>
                <a:cs typeface="+mn-cs"/>
              </a:rPr>
              <a:t>!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en-US" sz="1800" dirty="0" smtClean="0">
              <a:ea typeface="+mn-ea"/>
              <a:cs typeface="+mn-cs"/>
            </a:endParaRP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94C937-DABE-8B4F-ACCD-4BF413D240CA}" type="slidenum">
              <a:rPr lang="en-US" sz="1000">
                <a:solidFill>
                  <a:schemeClr val="tx2"/>
                </a:solidFill>
              </a:rPr>
              <a:pPr/>
              <a:t>8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32772" name="Picture 15" descr="MCj033268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33" y="4991100"/>
            <a:ext cx="19319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848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Candara" charset="0"/>
              </a:rPr>
              <a:t>Social Studies – U.S. History </a:t>
            </a:r>
          </a:p>
        </p:txBody>
      </p:sp>
      <p:sp>
        <p:nvSpPr>
          <p:cNvPr id="3481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66461" y="1524000"/>
            <a:ext cx="495300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3600" dirty="0">
              <a:latin typeface="Candar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latin typeface="Candara" charset="0"/>
              </a:rPr>
              <a:t>Exploration of the Americas - Galleon Simulation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latin typeface="Candara" charset="0"/>
              </a:rPr>
              <a:t>Colonial America - Colonial Boston: A Struggle for Independence </a:t>
            </a:r>
            <a:r>
              <a:rPr lang="en-US" sz="2800" dirty="0" err="1">
                <a:latin typeface="Candara" charset="0"/>
              </a:rPr>
              <a:t>Storypath</a:t>
            </a:r>
            <a:endParaRPr lang="en-US" sz="2800" dirty="0">
              <a:latin typeface="Candar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latin typeface="Candara" charset="0"/>
              </a:rPr>
              <a:t>US Geography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latin typeface="Candara" charset="0"/>
              </a:rPr>
              <a:t>Branches of the Government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Candara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Candara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ndara" charset="0"/>
            </a:endParaRPr>
          </a:p>
        </p:txBody>
      </p:sp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DD8A1A-61E8-BB47-BBF2-3B1BE957D2A4}" type="slidenum">
              <a:rPr lang="en-US" sz="1000">
                <a:solidFill>
                  <a:schemeClr val="tx2"/>
                </a:solidFill>
              </a:rPr>
              <a:pPr/>
              <a:t>9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34820" name="Picture 16" descr="MCj040843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0075"/>
            <a:ext cx="36988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9831</TotalTime>
  <Words>761</Words>
  <Application>Microsoft Macintosh PowerPoint</Application>
  <PresentationFormat>Overhead</PresentationFormat>
  <Paragraphs>198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Abadi MT Condensed Extra Bold</vt:lpstr>
      <vt:lpstr>Candara</vt:lpstr>
      <vt:lpstr>Lucida Handwriting</vt:lpstr>
      <vt:lpstr>Mangal</vt:lpstr>
      <vt:lpstr>ＭＳ Ｐゴシック</vt:lpstr>
      <vt:lpstr>Phosphate Inline</vt:lpstr>
      <vt:lpstr>Symbol</vt:lpstr>
      <vt:lpstr>Times New Roman</vt:lpstr>
      <vt:lpstr>Trebuchet MS</vt:lpstr>
      <vt:lpstr>Wingdings</vt:lpstr>
      <vt:lpstr>Wingdings 3</vt:lpstr>
      <vt:lpstr>Zapf Dingbats</vt:lpstr>
      <vt:lpstr>ヒラギノ角ゴ Pro W3</vt:lpstr>
      <vt:lpstr>メイリオ</vt:lpstr>
      <vt:lpstr>Arial</vt:lpstr>
      <vt:lpstr>Facet</vt:lpstr>
      <vt:lpstr>Curriculum Night  2019-2020</vt:lpstr>
      <vt:lpstr>About me...</vt:lpstr>
      <vt:lpstr>Specialists</vt:lpstr>
      <vt:lpstr>Schoolwide Learning Expectations</vt:lpstr>
      <vt:lpstr>Religion</vt:lpstr>
      <vt:lpstr>Reading</vt:lpstr>
      <vt:lpstr>English Language Arts</vt:lpstr>
      <vt:lpstr>Mathematics</vt:lpstr>
      <vt:lpstr>Social Studies – U.S. History </vt:lpstr>
      <vt:lpstr>Science</vt:lpstr>
      <vt:lpstr>STEM Integration</vt:lpstr>
      <vt:lpstr>Technology</vt:lpstr>
      <vt:lpstr>Grading Policy/ Evaluations</vt:lpstr>
      <vt:lpstr>Help your child schedule  test retakes</vt:lpstr>
      <vt:lpstr>Homework</vt:lpstr>
      <vt:lpstr>HOW YOU  CAN HELP</vt:lpstr>
      <vt:lpstr> About that homework… Let go but be the safety net </vt:lpstr>
      <vt:lpstr>PowerSchool Parent Portal 101</vt:lpstr>
      <vt:lpstr>What you see on the Parent Portal…</vt:lpstr>
      <vt:lpstr>Volunteers</vt:lpstr>
      <vt:lpstr>Parent/Teacher/Student Communication</vt:lpstr>
    </vt:vector>
  </TitlesOfParts>
  <Company>MC Horrigan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Night 2007-2008</dc:title>
  <cp:lastModifiedBy>Kristine Kelley</cp:lastModifiedBy>
  <cp:revision>132</cp:revision>
  <cp:lastPrinted>2018-09-13T22:30:17Z</cp:lastPrinted>
  <dcterms:modified xsi:type="dcterms:W3CDTF">2019-09-16T02:54:02Z</dcterms:modified>
</cp:coreProperties>
</file>